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</p:sldIdLst>
  <p:sldSz cx="7772400" cy="10058400"/>
  <p:notesSz cx="7010400" cy="9296400"/>
  <p:defaultTextStyle>
    <a:defPPr>
      <a:defRPr lang="en-US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9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2458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DD7-4E41-8812-8548456F522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DD7-4E41-8812-8548456F522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BDD7-4E41-8812-8548456F522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DD7-4E41-8812-8548456F522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159-4E42-96C7-559D67AFC7A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$.4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DD7-4E41-8812-8548456F5228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DD7-4E41-8812-8548456F522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$0.623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BDD7-4E41-8812-8548456F522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DD7-4E41-8812-8548456F5228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2"/>
                <c:pt idx="0">
                  <c:v>Salary</c:v>
                </c:pt>
                <c:pt idx="1">
                  <c:v>Operating</c:v>
                </c:pt>
              </c:strCache>
            </c:strRef>
          </c:cat>
          <c:val>
            <c:numRef>
              <c:f>Sheet1!$B$2:$B$6</c:f>
              <c:numCache>
                <c:formatCode>"$"#,##0.000</c:formatCode>
                <c:ptCount val="5"/>
                <c:pt idx="0">
                  <c:v>0.41399999999999998</c:v>
                </c:pt>
                <c:pt idx="1">
                  <c:v>0.21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D7-4E41-8812-8548456F52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5.7519639899879592E-2"/>
          <c:y val="0.25193735999506772"/>
          <c:w val="0.2220781211821056"/>
          <c:h val="0.454365276721675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r sec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B8B6D7-42D6-4E1A-BCC2-0CBF2B2359B7}"/>
              </a:ext>
            </a:extLst>
          </p:cNvPr>
          <p:cNvSpPr/>
          <p:nvPr/>
        </p:nvSpPr>
        <p:spPr>
          <a:xfrm>
            <a:off x="0" y="7348220"/>
            <a:ext cx="7772400" cy="2710180"/>
          </a:xfrm>
          <a:prstGeom prst="rect">
            <a:avLst/>
          </a:prstGeom>
          <a:solidFill>
            <a:srgbClr val="796E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753AFE6F-24B9-440C-BB02-46F9A80CBF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772400" cy="734822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BFE4E51-FA15-4EC0-8129-B3A2B8BD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56" y="6921783"/>
            <a:ext cx="5575238" cy="183547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110C5D3E-7090-4C5E-8088-D040B0F91FE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4007" y="8789797"/>
            <a:ext cx="5575236" cy="138036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>
              <a:spcAft>
                <a:spcPts val="611"/>
              </a:spcAft>
              <a:defRPr/>
            </a:lvl2pPr>
            <a:lvl3pPr>
              <a:tabLst>
                <a:tab pos="108138" algn="l"/>
                <a:tab pos="216276" algn="l"/>
              </a:tabLst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996821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Imag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3924433" y="617762"/>
            <a:ext cx="3579452" cy="4323478"/>
          </a:xfrm>
          <a:solidFill>
            <a:schemeClr val="tx1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3924433" y="5089508"/>
            <a:ext cx="3579452" cy="4323478"/>
          </a:xfrm>
          <a:solidFill>
            <a:schemeClr val="tx1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41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268515" y="617762"/>
            <a:ext cx="3579452" cy="4323478"/>
          </a:xfrm>
          <a:solidFill>
            <a:schemeClr val="tx1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42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268515" y="5089508"/>
            <a:ext cx="3579452" cy="4323478"/>
          </a:xfrm>
          <a:solidFill>
            <a:schemeClr val="tx1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CF8484-2DC0-40B4-964D-BC0C8EFCACF5}"/>
              </a:ext>
            </a:extLst>
          </p:cNvPr>
          <p:cNvSpPr/>
          <p:nvPr/>
        </p:nvSpPr>
        <p:spPr>
          <a:xfrm>
            <a:off x="3019056" y="3863227"/>
            <a:ext cx="1731389" cy="2261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pic>
        <p:nvPicPr>
          <p:cNvPr id="3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9C1D7024-CD0C-4199-AB82-61A2126CE1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1020" y="4085944"/>
            <a:ext cx="1490361" cy="188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867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our Imag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3924433" y="617762"/>
            <a:ext cx="3579452" cy="4323478"/>
          </a:xfrm>
          <a:solidFill>
            <a:schemeClr val="tx1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3924433" y="5089508"/>
            <a:ext cx="3579452" cy="4323478"/>
          </a:xfrm>
          <a:solidFill>
            <a:schemeClr val="tx1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41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268515" y="617762"/>
            <a:ext cx="3579452" cy="4323478"/>
          </a:xfrm>
          <a:solidFill>
            <a:schemeClr val="tx1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42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268515" y="5089508"/>
            <a:ext cx="3579452" cy="4323478"/>
          </a:xfrm>
          <a:solidFill>
            <a:schemeClr val="tx1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1009280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AD5E0767-3F82-443A-B0F6-557EA7D5640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9910" y="3379087"/>
            <a:ext cx="2712581" cy="330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72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BBDABA-89E5-43A4-9546-2479F903505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5720" y="3459154"/>
            <a:ext cx="2580961" cy="314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5814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lco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23" hasCustomPrompt="1"/>
          </p:nvPr>
        </p:nvSpPr>
        <p:spPr>
          <a:xfrm>
            <a:off x="5111896" y="0"/>
            <a:ext cx="2660506" cy="10058400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24" hasCustomPrompt="1"/>
          </p:nvPr>
        </p:nvSpPr>
        <p:spPr>
          <a:xfrm>
            <a:off x="2" y="0"/>
            <a:ext cx="2660506" cy="10058400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5"/>
          </p:nvPr>
        </p:nvSpPr>
        <p:spPr>
          <a:xfrm>
            <a:off x="534353" y="9234721"/>
            <a:ext cx="1748790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6"/>
          </p:nvPr>
        </p:nvSpPr>
        <p:spPr>
          <a:xfrm>
            <a:off x="5489258" y="9234721"/>
            <a:ext cx="1748790" cy="535517"/>
          </a:xfrm>
          <a:prstGeom prst="rect">
            <a:avLst/>
          </a:prstGeom>
        </p:spPr>
        <p:txBody>
          <a:bodyPr/>
          <a:lstStyle/>
          <a:p>
            <a:fld id="{35EC92E2-CC72-4EF9-B45A-1032D8F7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46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L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3892131" y="6"/>
            <a:ext cx="3060376" cy="10058399"/>
          </a:xfrm>
          <a:solidFill>
            <a:schemeClr val="accent5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638" b="1" i="0" cap="none" spc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952507" y="6"/>
            <a:ext cx="819893" cy="100583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 b="0" i="0">
              <a:latin typeface="Segoe UI" panose="020B050204020402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234721"/>
            <a:ext cx="1748790" cy="53551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574" b="1" i="0" cap="all" spc="0" baseline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35EC92E2-CC72-4EF9-B45A-1032D8F7DAC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116D3B-431F-445C-A7BF-970F01C3A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35" y="596054"/>
            <a:ext cx="3108959" cy="2890860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CFF84AA-24D3-4053-AB9C-FC82E9D795E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71733" y="3934749"/>
            <a:ext cx="3159562" cy="527347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383"/>
              </a:spcAft>
              <a:defRPr sz="204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0"/>
              </a:spcBef>
              <a:spcAft>
                <a:spcPts val="383"/>
              </a:spcAft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spcBef>
                <a:spcPts val="0"/>
              </a:spcBef>
              <a:spcAft>
                <a:spcPts val="383"/>
              </a:spcAft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spcBef>
                <a:spcPts val="0"/>
              </a:spcBef>
              <a:spcAft>
                <a:spcPts val="383"/>
              </a:spcAft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4pPr>
            <a:lvl5pPr>
              <a:spcBef>
                <a:spcPts val="0"/>
              </a:spcBef>
              <a:spcAft>
                <a:spcPts val="383"/>
              </a:spcAft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1454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ne 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549D0-56C8-4C3D-AF87-973DF34FCEE3}"/>
              </a:ext>
            </a:extLst>
          </p:cNvPr>
          <p:cNvSpPr/>
          <p:nvPr/>
        </p:nvSpPr>
        <p:spPr>
          <a:xfrm>
            <a:off x="0" y="1"/>
            <a:ext cx="3886200" cy="100584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234721"/>
            <a:ext cx="1748790" cy="53551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574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35EC92E2-CC72-4EF9-B45A-1032D8F7DAC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8BB24-2251-42C5-8852-A603FD4490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34511" y="3057985"/>
            <a:ext cx="3310898" cy="5793877"/>
          </a:xfrm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>
              <a:spcBef>
                <a:spcPts val="383"/>
              </a:spcBef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8AAC3E-7211-464C-BD28-3BD85A35A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511" y="1486033"/>
            <a:ext cx="3310898" cy="1380364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0782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One 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549D0-56C8-4C3D-AF87-973DF34FCEE3}"/>
              </a:ext>
            </a:extLst>
          </p:cNvPr>
          <p:cNvSpPr/>
          <p:nvPr/>
        </p:nvSpPr>
        <p:spPr>
          <a:xfrm>
            <a:off x="3886200" y="1"/>
            <a:ext cx="3886200" cy="100584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234721"/>
            <a:ext cx="1748790" cy="53551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574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35EC92E2-CC72-4EF9-B45A-1032D8F7DAC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8BB24-2251-42C5-8852-A603FD4490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2415" y="3678502"/>
            <a:ext cx="3310898" cy="5793877"/>
          </a:xfrm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>
              <a:spcBef>
                <a:spcPts val="383"/>
              </a:spcBef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8AAC3E-7211-464C-BD28-3BD85A35A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415" y="2106550"/>
            <a:ext cx="3310898" cy="1380364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2820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One 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549D0-56C8-4C3D-AF87-973DF34FCEE3}"/>
              </a:ext>
            </a:extLst>
          </p:cNvPr>
          <p:cNvSpPr/>
          <p:nvPr/>
        </p:nvSpPr>
        <p:spPr>
          <a:xfrm>
            <a:off x="0" y="1"/>
            <a:ext cx="3886200" cy="10058404"/>
          </a:xfrm>
          <a:prstGeom prst="rect">
            <a:avLst/>
          </a:prstGeom>
          <a:solidFill>
            <a:srgbClr val="D34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234721"/>
            <a:ext cx="1748790" cy="53551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574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35EC92E2-CC72-4EF9-B45A-1032D8F7DAC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8BB24-2251-42C5-8852-A603FD4490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34511" y="3057985"/>
            <a:ext cx="3310898" cy="5793877"/>
          </a:xfrm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>
              <a:spcBef>
                <a:spcPts val="383"/>
              </a:spcBef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8AAC3E-7211-464C-BD28-3BD85A35A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511" y="1486033"/>
            <a:ext cx="3310898" cy="1380364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89996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ne 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549D0-56C8-4C3D-AF87-973DF34FCEE3}"/>
              </a:ext>
            </a:extLst>
          </p:cNvPr>
          <p:cNvSpPr/>
          <p:nvPr/>
        </p:nvSpPr>
        <p:spPr>
          <a:xfrm>
            <a:off x="3886200" y="1"/>
            <a:ext cx="3886200" cy="100584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234721"/>
            <a:ext cx="1748790" cy="53551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574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35EC92E2-CC72-4EF9-B45A-1032D8F7DAC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8BB24-2251-42C5-8852-A603FD4490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2415" y="3678502"/>
            <a:ext cx="3310898" cy="5793877"/>
          </a:xfrm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>
              <a:spcBef>
                <a:spcPts val="383"/>
              </a:spcBef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8AAC3E-7211-464C-BD28-3BD85A35A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415" y="2106550"/>
            <a:ext cx="3310898" cy="1380364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0675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&amp; 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A4FEDC-BAF8-4DAC-A1FC-D71419223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92E2-CC72-4EF9-B45A-1032D8F7DAC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BFE4E51-FA15-4EC0-8129-B3A2B8BD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262" y="535523"/>
            <a:ext cx="7257679" cy="13803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110C5D3E-7090-4C5E-8088-D040B0F91FE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9263" y="2066868"/>
            <a:ext cx="7257679" cy="7104797"/>
          </a:xfrm>
        </p:spPr>
        <p:txBody>
          <a:bodyPr/>
          <a:lstStyle>
            <a:lvl2pPr>
              <a:spcAft>
                <a:spcPts val="611"/>
              </a:spcAft>
              <a:defRPr/>
            </a:lvl2pPr>
            <a:lvl3pPr>
              <a:tabLst>
                <a:tab pos="108138" algn="l"/>
                <a:tab pos="216276" algn="l"/>
              </a:tabLs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186903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One 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549D0-56C8-4C3D-AF87-973DF34FCEE3}"/>
              </a:ext>
            </a:extLst>
          </p:cNvPr>
          <p:cNvSpPr/>
          <p:nvPr/>
        </p:nvSpPr>
        <p:spPr>
          <a:xfrm>
            <a:off x="0" y="1"/>
            <a:ext cx="3886200" cy="1005840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234721"/>
            <a:ext cx="1748790" cy="53551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574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35EC92E2-CC72-4EF9-B45A-1032D8F7DAC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8BB24-2251-42C5-8852-A603FD4490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34511" y="3057985"/>
            <a:ext cx="3310898" cy="5793877"/>
          </a:xfrm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>
              <a:spcBef>
                <a:spcPts val="383"/>
              </a:spcBef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8AAC3E-7211-464C-BD28-3BD85A35A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511" y="1486033"/>
            <a:ext cx="3310898" cy="1380364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2818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ne 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549D0-56C8-4C3D-AF87-973DF34FCEE3}"/>
              </a:ext>
            </a:extLst>
          </p:cNvPr>
          <p:cNvSpPr/>
          <p:nvPr/>
        </p:nvSpPr>
        <p:spPr>
          <a:xfrm>
            <a:off x="3886200" y="1"/>
            <a:ext cx="3886200" cy="1005840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234721"/>
            <a:ext cx="1748790" cy="53551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574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35EC92E2-CC72-4EF9-B45A-1032D8F7DAC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8BB24-2251-42C5-8852-A603FD4490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2415" y="3678502"/>
            <a:ext cx="3310898" cy="5793877"/>
          </a:xfrm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>
              <a:spcBef>
                <a:spcPts val="383"/>
              </a:spcBef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8AAC3E-7211-464C-BD28-3BD85A35A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415" y="2106550"/>
            <a:ext cx="3310898" cy="1380364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02420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One 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549D0-56C8-4C3D-AF87-973DF34FCEE3}"/>
              </a:ext>
            </a:extLst>
          </p:cNvPr>
          <p:cNvSpPr/>
          <p:nvPr/>
        </p:nvSpPr>
        <p:spPr>
          <a:xfrm>
            <a:off x="0" y="1"/>
            <a:ext cx="3886200" cy="100584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234721"/>
            <a:ext cx="1748790" cy="53551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574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35EC92E2-CC72-4EF9-B45A-1032D8F7DAC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8BB24-2251-42C5-8852-A603FD4490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34511" y="3057985"/>
            <a:ext cx="3310898" cy="5793877"/>
          </a:xfrm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>
              <a:spcBef>
                <a:spcPts val="383"/>
              </a:spcBef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8AAC3E-7211-464C-BD28-3BD85A35A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511" y="1486033"/>
            <a:ext cx="3310898" cy="1380364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8128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One 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549D0-56C8-4C3D-AF87-973DF34FCEE3}"/>
              </a:ext>
            </a:extLst>
          </p:cNvPr>
          <p:cNvSpPr/>
          <p:nvPr/>
        </p:nvSpPr>
        <p:spPr>
          <a:xfrm>
            <a:off x="3886200" y="-3"/>
            <a:ext cx="3886200" cy="100584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234721"/>
            <a:ext cx="1748790" cy="53551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574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35EC92E2-CC72-4EF9-B45A-1032D8F7DAC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8BB24-2251-42C5-8852-A603FD4490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2415" y="3678502"/>
            <a:ext cx="3310898" cy="5793877"/>
          </a:xfrm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>
              <a:spcBef>
                <a:spcPts val="383"/>
              </a:spcBef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8AAC3E-7211-464C-BD28-3BD85A35A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415" y="2106550"/>
            <a:ext cx="3310898" cy="1380364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0339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/>
          </p:cNvSpPr>
          <p:nvPr/>
        </p:nvSpPr>
        <p:spPr>
          <a:xfrm>
            <a:off x="0" y="0"/>
            <a:ext cx="5866020" cy="10058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 b="0" i="0">
              <a:latin typeface="Segoe UI" panose="020B0502040204020203" pitchFamily="34" charset="0"/>
            </a:endParaRP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582195" y="2300670"/>
            <a:ext cx="6608011" cy="6612448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33F936B-44DC-46BD-8909-BDE54E64C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194" y="481656"/>
            <a:ext cx="5202868" cy="1819014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1443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ne 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/>
          </p:cNvSpPr>
          <p:nvPr/>
        </p:nvSpPr>
        <p:spPr>
          <a:xfrm>
            <a:off x="0" y="0"/>
            <a:ext cx="5866020" cy="1005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 b="0" i="0">
              <a:latin typeface="Segoe UI" panose="020B0502040204020203" pitchFamily="34" charset="0"/>
            </a:endParaRP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379877" y="1083985"/>
            <a:ext cx="7012647" cy="8050570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2840634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ne 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/>
          </p:cNvSpPr>
          <p:nvPr/>
        </p:nvSpPr>
        <p:spPr>
          <a:xfrm>
            <a:off x="0" y="0"/>
            <a:ext cx="5866020" cy="1005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 b="0" i="0">
              <a:latin typeface="Segoe UI" panose="020B0502040204020203" pitchFamily="34" charset="0"/>
            </a:endParaRP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379877" y="1083985"/>
            <a:ext cx="7012647" cy="8050570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787643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One 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/>
          </p:cNvSpPr>
          <p:nvPr/>
        </p:nvSpPr>
        <p:spPr>
          <a:xfrm>
            <a:off x="0" y="0"/>
            <a:ext cx="5866020" cy="10058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 b="0" i="0">
              <a:latin typeface="Segoe UI" panose="020B0502040204020203" pitchFamily="34" charset="0"/>
            </a:endParaRP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379877" y="1083985"/>
            <a:ext cx="7012647" cy="8050570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4130915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One 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549D0-56C8-4C3D-AF87-973DF34FCEE3}"/>
              </a:ext>
            </a:extLst>
          </p:cNvPr>
          <p:cNvSpPr/>
          <p:nvPr/>
        </p:nvSpPr>
        <p:spPr>
          <a:xfrm>
            <a:off x="-1" y="3"/>
            <a:ext cx="7772400" cy="2522103"/>
          </a:xfrm>
          <a:prstGeom prst="rect">
            <a:avLst/>
          </a:prstGeom>
          <a:solidFill>
            <a:srgbClr val="796E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73793" y="9234721"/>
            <a:ext cx="1748790" cy="53551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574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35EC92E2-CC72-4EF9-B45A-1032D8F7DAC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8BB24-2251-42C5-8852-A603FD4490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5013" y="2768348"/>
            <a:ext cx="7107570" cy="6322537"/>
          </a:xfrm>
        </p:spPr>
        <p:txBody>
          <a:bodyPr/>
          <a:lstStyle>
            <a:lvl1pPr>
              <a:spcBef>
                <a:spcPts val="0"/>
              </a:spcBef>
              <a:spcAft>
                <a:spcPts val="383"/>
              </a:spcAft>
              <a:defRPr sz="204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spcAft>
                <a:spcPts val="383"/>
              </a:spcAft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383"/>
              </a:spcAft>
              <a:defRPr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spcAft>
                <a:spcPts val="383"/>
              </a:spcAft>
              <a:defRPr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spcAft>
                <a:spcPts val="383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8AAC3E-7211-464C-BD28-3BD85A35A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414" y="693993"/>
            <a:ext cx="6949860" cy="1380364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8844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One 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4A74AD3-0AA0-4825-830B-9FEED176409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1" y="14409"/>
            <a:ext cx="7772401" cy="3697269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algn="ctr">
              <a:defRPr sz="701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91195" y="9234721"/>
            <a:ext cx="1748790" cy="53551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574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35EC92E2-CC72-4EF9-B45A-1032D8F7DAC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8BB24-2251-42C5-8852-A603FD4490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2414" y="4109452"/>
            <a:ext cx="7107570" cy="4641950"/>
          </a:xfrm>
        </p:spPr>
        <p:txBody>
          <a:bodyPr/>
          <a:lstStyle>
            <a:lvl1pPr>
              <a:spcBef>
                <a:spcPts val="0"/>
              </a:spcBef>
              <a:spcAft>
                <a:spcPts val="383"/>
              </a:spcAft>
              <a:defRPr sz="204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spcAft>
                <a:spcPts val="383"/>
              </a:spcAft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383"/>
              </a:spcAft>
              <a:defRPr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spcAft>
                <a:spcPts val="383"/>
              </a:spcAft>
              <a:defRPr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spcAft>
                <a:spcPts val="383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8AAC3E-7211-464C-BD28-3BD85A35A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511" y="365944"/>
            <a:ext cx="3310898" cy="2994196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6452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&amp; 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A4FEDC-BAF8-4DAC-A1FC-D71419223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92E2-CC72-4EF9-B45A-1032D8F7DAC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BFE4E51-FA15-4EC0-8129-B3A2B8BD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262" y="535523"/>
            <a:ext cx="7257679" cy="13803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110C5D3E-7090-4C5E-8088-D040B0F91FE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9263" y="2066868"/>
            <a:ext cx="3487128" cy="7104797"/>
          </a:xfrm>
        </p:spPr>
        <p:txBody>
          <a:bodyPr/>
          <a:lstStyle>
            <a:lvl2pPr>
              <a:spcAft>
                <a:spcPts val="611"/>
              </a:spcAft>
              <a:defRPr/>
            </a:lvl2pPr>
            <a:lvl3pPr>
              <a:tabLst>
                <a:tab pos="108138" algn="l"/>
                <a:tab pos="216276" algn="l"/>
              </a:tabLs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CE0AE3F5-6982-4A38-8591-8A0B200CFBE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86201" y="2066868"/>
            <a:ext cx="3583491" cy="7104797"/>
          </a:xfrm>
        </p:spPr>
        <p:txBody>
          <a:bodyPr/>
          <a:lstStyle>
            <a:lvl2pPr>
              <a:spcAft>
                <a:spcPts val="611"/>
              </a:spcAft>
              <a:defRPr/>
            </a:lvl2pPr>
            <a:lvl3pPr>
              <a:tabLst>
                <a:tab pos="108138" algn="l"/>
                <a:tab pos="216276" algn="l"/>
              </a:tabLs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0674353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ree 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flipH="1">
            <a:off x="3437488" y="-2"/>
            <a:ext cx="4334909" cy="75996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861" b="0" i="0">
              <a:latin typeface="Segoe UI" panose="020B0502040204020203" pitchFamily="34" charset="0"/>
            </a:endParaRPr>
          </a:p>
        </p:txBody>
      </p:sp>
      <p:sp>
        <p:nvSpPr>
          <p:cNvPr id="9" name="Picture Placeholder 6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489218" y="-2"/>
            <a:ext cx="2014664" cy="10058401"/>
          </a:xfrm>
          <a:solidFill>
            <a:schemeClr val="tx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3168972" y="0"/>
            <a:ext cx="2051730" cy="4720320"/>
          </a:xfrm>
          <a:solidFill>
            <a:schemeClr val="tx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3168972" y="5338080"/>
            <a:ext cx="2051730" cy="4720320"/>
          </a:xfrm>
          <a:solidFill>
            <a:schemeClr val="tx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294772"/>
            <a:ext cx="1748790" cy="53551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574" b="1" i="0" cap="all" spc="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35EC92E2-CC72-4EF9-B45A-1032D8F7DAC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2EF4D8A-29F1-4D11-9268-8372FA7B9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7" y="574767"/>
            <a:ext cx="2955650" cy="28593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5FD2EB6-8563-4B90-BB53-5F9F20BECD5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3927" y="3831771"/>
            <a:ext cx="2955650" cy="5313075"/>
          </a:xfrm>
        </p:spPr>
        <p:txBody>
          <a:bodyPr/>
          <a:lstStyle>
            <a:lvl1pPr>
              <a:spcBef>
                <a:spcPts val="0"/>
              </a:spcBef>
              <a:spcAft>
                <a:spcPts val="383"/>
              </a:spcAft>
              <a:defRPr sz="2040"/>
            </a:lvl1pPr>
            <a:lvl2pPr>
              <a:spcBef>
                <a:spcPts val="0"/>
              </a:spcBef>
              <a:spcAft>
                <a:spcPts val="383"/>
              </a:spcAft>
              <a:defRPr/>
            </a:lvl2pPr>
            <a:lvl3pPr>
              <a:spcBef>
                <a:spcPts val="0"/>
              </a:spcBef>
              <a:spcAft>
                <a:spcPts val="383"/>
              </a:spcAft>
              <a:defRPr/>
            </a:lvl3pPr>
            <a:lvl4pPr>
              <a:spcBef>
                <a:spcPts val="0"/>
              </a:spcBef>
              <a:spcAft>
                <a:spcPts val="383"/>
              </a:spcAft>
              <a:defRPr/>
            </a:lvl4pPr>
            <a:lvl5pPr>
              <a:spcBef>
                <a:spcPts val="0"/>
              </a:spcBef>
              <a:spcAft>
                <a:spcPts val="383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8AD2D9C-D0E9-47A0-912A-1FAE6F4414C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563915" y="6185165"/>
            <a:ext cx="1866267" cy="2959681"/>
          </a:xfrm>
        </p:spPr>
        <p:txBody>
          <a:bodyPr/>
          <a:lstStyle>
            <a:lvl1pPr marL="110312" indent="-110312">
              <a:defRPr sz="1275">
                <a:solidFill>
                  <a:schemeClr val="bg1"/>
                </a:solidFill>
              </a:defRPr>
            </a:lvl1pPr>
            <a:lvl2pPr marL="0" indent="0">
              <a:defRPr>
                <a:solidFill>
                  <a:schemeClr val="bg1"/>
                </a:solidFill>
              </a:defRPr>
            </a:lvl2pPr>
            <a:lvl3pPr marL="0" indent="0">
              <a:defRPr>
                <a:solidFill>
                  <a:schemeClr val="bg1"/>
                </a:solidFill>
              </a:defRPr>
            </a:lvl3pPr>
            <a:lvl4pPr marL="0" indent="0">
              <a:defRPr>
                <a:solidFill>
                  <a:schemeClr val="bg1"/>
                </a:solidFill>
              </a:defRPr>
            </a:lvl4pPr>
            <a:lvl5pPr marL="0" indent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“Quote”</a:t>
            </a:r>
          </a:p>
        </p:txBody>
      </p:sp>
    </p:spTree>
    <p:extLst>
      <p:ext uri="{BB962C8B-B14F-4D97-AF65-F5344CB8AC3E}">
        <p14:creationId xmlns:p14="http://schemas.microsoft.com/office/powerpoint/2010/main" val="3034430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6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5080559" y="2829102"/>
            <a:ext cx="2234565" cy="4840566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17" name="Picture Placeholder 6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2689998" y="2829102"/>
            <a:ext cx="2234565" cy="4840566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18" name="Picture Placeholder 6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334241" y="2829102"/>
            <a:ext cx="2234565" cy="4840566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234721"/>
            <a:ext cx="1748790" cy="53551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574" b="1" i="0" cap="all" spc="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35EC92E2-CC72-4EF9-B45A-1032D8F7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798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29">
          <p15:clr>
            <a:srgbClr val="FBAE40"/>
          </p15:clr>
        </p15:guide>
        <p15:guide id="4" pos="715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Brea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1" y="1636491"/>
            <a:ext cx="2172339" cy="6785429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5600062" y="1636491"/>
            <a:ext cx="2172339" cy="6785429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72342" y="1636491"/>
            <a:ext cx="3427720" cy="6785429"/>
          </a:xfrm>
          <a:prstGeom prst="rect">
            <a:avLst/>
          </a:prstGeom>
          <a:solidFill>
            <a:srgbClr val="C7550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 b="0" i="0">
              <a:latin typeface="Segoe UI" panose="020B0502040204020203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192911" y="0"/>
            <a:ext cx="0" cy="100584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575821" y="0"/>
            <a:ext cx="0" cy="100584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7154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Imag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/>
          </p:cNvSpPr>
          <p:nvPr/>
        </p:nvSpPr>
        <p:spPr>
          <a:xfrm>
            <a:off x="0" y="5184881"/>
            <a:ext cx="7772400" cy="48735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 b="0" i="0">
              <a:latin typeface="Segoe UI" panose="020B0502040204020203" pitchFamily="34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1068705" y="1229360"/>
            <a:ext cx="5634991" cy="5775191"/>
          </a:xfrm>
          <a:solidFill>
            <a:schemeClr val="bg2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1173969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113108" y="260223"/>
            <a:ext cx="4698242" cy="4638873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113108" y="5149304"/>
            <a:ext cx="4698242" cy="4638873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2252977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534351" y="1"/>
            <a:ext cx="2199676" cy="8829040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2810494" y="2654784"/>
            <a:ext cx="2199678" cy="7403616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24" name="Rectangle 23"/>
          <p:cNvSpPr>
            <a:spLocks/>
          </p:cNvSpPr>
          <p:nvPr/>
        </p:nvSpPr>
        <p:spPr>
          <a:xfrm>
            <a:off x="2810494" y="0"/>
            <a:ext cx="2199676" cy="24788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 b="0" i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7877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2591753" y="0"/>
            <a:ext cx="2588894" cy="5940475"/>
          </a:xfrm>
          <a:solidFill>
            <a:schemeClr val="bg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1" y="0"/>
            <a:ext cx="2515287" cy="10058400"/>
          </a:xfrm>
          <a:solidFill>
            <a:schemeClr val="bg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5272057" y="0"/>
            <a:ext cx="2500343" cy="10058400"/>
          </a:xfrm>
          <a:solidFill>
            <a:schemeClr val="bg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91754" y="6142821"/>
            <a:ext cx="2588893" cy="39155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 b="0" i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037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Imag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5117161"/>
            <a:ext cx="3847967" cy="4941240"/>
          </a:xfrm>
          <a:solidFill>
            <a:schemeClr val="bg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3924433" y="1"/>
            <a:ext cx="3847967" cy="4941240"/>
          </a:xfrm>
          <a:solidFill>
            <a:schemeClr val="bg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24" hasCustomPrompt="1"/>
          </p:nvPr>
        </p:nvSpPr>
        <p:spPr>
          <a:xfrm>
            <a:off x="2413928" y="1"/>
            <a:ext cx="1434039" cy="4941240"/>
          </a:xfrm>
          <a:solidFill>
            <a:schemeClr val="bg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3924433" y="5117161"/>
            <a:ext cx="1434039" cy="4941240"/>
          </a:xfrm>
          <a:solidFill>
            <a:schemeClr val="bg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3378173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Image Slide 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 b="0" i="0">
              <a:latin typeface="Segoe UI" panose="020B0502040204020203" pitchFamily="34" charset="0"/>
            </a:endParaRPr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5163671" y="1174546"/>
            <a:ext cx="2254949" cy="3501304"/>
          </a:xfrm>
          <a:solidFill>
            <a:schemeClr val="bg2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303990" y="1174547"/>
            <a:ext cx="2257764" cy="35300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 b="0" i="0">
              <a:latin typeface="Segoe UI" panose="020B0502040204020203" pitchFamily="34" charset="0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5169301" y="5029201"/>
            <a:ext cx="2257764" cy="35300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 b="0" i="0">
              <a:latin typeface="Segoe UI" panose="020B0502040204020203" pitchFamily="34" charset="0"/>
            </a:endParaRP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306806" y="5029199"/>
            <a:ext cx="2254949" cy="3501304"/>
          </a:xfrm>
          <a:solidFill>
            <a:schemeClr val="bg2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2735238" y="1174547"/>
            <a:ext cx="2254949" cy="3501304"/>
          </a:xfrm>
          <a:solidFill>
            <a:schemeClr val="bg2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2738053" y="5029201"/>
            <a:ext cx="2254949" cy="3501304"/>
          </a:xfrm>
          <a:solidFill>
            <a:schemeClr val="bg2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4556476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Gallery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 flipH="1">
            <a:off x="265838" y="611604"/>
            <a:ext cx="7240726" cy="8835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861" b="0" i="0">
              <a:latin typeface="Segoe UI" panose="020B0502040204020203" pitchFamily="34" charset="0"/>
            </a:endParaRPr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45" hasCustomPrompt="1"/>
          </p:nvPr>
        </p:nvSpPr>
        <p:spPr>
          <a:xfrm>
            <a:off x="5055503" y="3822727"/>
            <a:ext cx="2182545" cy="5006321"/>
          </a:xfrm>
          <a:solidFill>
            <a:schemeClr val="bg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37" hasCustomPrompt="1"/>
          </p:nvPr>
        </p:nvSpPr>
        <p:spPr>
          <a:xfrm>
            <a:off x="534353" y="1229364"/>
            <a:ext cx="2182545" cy="5006321"/>
          </a:xfrm>
          <a:solidFill>
            <a:schemeClr val="bg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39" hasCustomPrompt="1"/>
          </p:nvPr>
        </p:nvSpPr>
        <p:spPr>
          <a:xfrm>
            <a:off x="534353" y="6416081"/>
            <a:ext cx="2182545" cy="2412960"/>
          </a:xfrm>
          <a:solidFill>
            <a:schemeClr val="bg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40" hasCustomPrompt="1"/>
          </p:nvPr>
        </p:nvSpPr>
        <p:spPr>
          <a:xfrm>
            <a:off x="2794928" y="1229359"/>
            <a:ext cx="2182545" cy="2412960"/>
          </a:xfrm>
          <a:solidFill>
            <a:schemeClr val="bg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41" hasCustomPrompt="1"/>
          </p:nvPr>
        </p:nvSpPr>
        <p:spPr>
          <a:xfrm>
            <a:off x="5055503" y="1229359"/>
            <a:ext cx="2182545" cy="2412960"/>
          </a:xfrm>
          <a:solidFill>
            <a:schemeClr val="bg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2794928" y="3822720"/>
            <a:ext cx="2182545" cy="2412960"/>
          </a:xfrm>
          <a:solidFill>
            <a:schemeClr val="bg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44" hasCustomPrompt="1"/>
          </p:nvPr>
        </p:nvSpPr>
        <p:spPr>
          <a:xfrm>
            <a:off x="2794928" y="6416081"/>
            <a:ext cx="2182545" cy="2412960"/>
          </a:xfrm>
          <a:solidFill>
            <a:schemeClr val="bg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385586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hre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EC3737-DC80-4920-9FDC-124927F98C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5EC92E2-CC72-4EF9-B45A-1032D8F7DAC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54DBBEF8-009C-4BE0-9D18-16ECF300634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19263" y="2582086"/>
            <a:ext cx="2129946" cy="56750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B8FC0271-1041-4E10-A525-3AAD4809D6D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821228" y="2582086"/>
            <a:ext cx="2129946" cy="5675091"/>
          </a:xfrm>
        </p:spPr>
        <p:txBody>
          <a:bodyPr/>
          <a:lstStyle>
            <a:lvl3pPr>
              <a:tabLst>
                <a:tab pos="108138" algn="l"/>
                <a:tab pos="216276" algn="l"/>
              </a:tabLs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AFB8DDE-9A18-4AFB-B092-5B1340961B5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23192" y="2582086"/>
            <a:ext cx="2129946" cy="56750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804130C-9D7C-4BF3-BC1B-45592CC644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9263" y="535523"/>
            <a:ext cx="6703695" cy="13803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Three pillars</a:t>
            </a:r>
          </a:p>
        </p:txBody>
      </p:sp>
    </p:spTree>
    <p:extLst>
      <p:ext uri="{BB962C8B-B14F-4D97-AF65-F5344CB8AC3E}">
        <p14:creationId xmlns:p14="http://schemas.microsoft.com/office/powerpoint/2010/main" val="1027227292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 flipH="1">
            <a:off x="0" y="3597420"/>
            <a:ext cx="1262250" cy="28355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861" b="0" i="0">
              <a:latin typeface="Segoe UI" panose="020B0502040204020203" pitchFamily="34" charset="0"/>
            </a:endParaRPr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0" y="7"/>
            <a:ext cx="1262250" cy="3502375"/>
          </a:xfrm>
          <a:solidFill>
            <a:schemeClr val="tx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27" hasCustomPrompt="1"/>
          </p:nvPr>
        </p:nvSpPr>
        <p:spPr>
          <a:xfrm>
            <a:off x="0" y="6528013"/>
            <a:ext cx="1262250" cy="3530387"/>
          </a:xfrm>
          <a:solidFill>
            <a:schemeClr val="tx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3906090" y="-1"/>
            <a:ext cx="2565810" cy="5903040"/>
          </a:xfrm>
          <a:solidFill>
            <a:schemeClr val="tx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3906090" y="5998085"/>
            <a:ext cx="2565810" cy="4060321"/>
          </a:xfrm>
          <a:solidFill>
            <a:schemeClr val="tx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4" hasCustomPrompt="1"/>
          </p:nvPr>
        </p:nvSpPr>
        <p:spPr>
          <a:xfrm>
            <a:off x="6510150" y="2901917"/>
            <a:ext cx="1262250" cy="7156490"/>
          </a:xfrm>
          <a:solidFill>
            <a:schemeClr val="tx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14" name="Rectangle 13"/>
          <p:cNvSpPr/>
          <p:nvPr/>
        </p:nvSpPr>
        <p:spPr>
          <a:xfrm flipH="1">
            <a:off x="1302030" y="-1"/>
            <a:ext cx="2564280" cy="100584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861" b="0" i="0">
              <a:latin typeface="Segoe UI" panose="020B0502040204020203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 flipH="1">
            <a:off x="6510150" y="7"/>
            <a:ext cx="1262250" cy="28355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861" b="0" i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229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ree colum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271846" y="2300942"/>
            <a:ext cx="2315647" cy="3404538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03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Drop photo here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2729370" y="2300942"/>
            <a:ext cx="2309694" cy="3404538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03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Drop photo here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5180940" y="2300939"/>
            <a:ext cx="2316676" cy="3404540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03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Drop photo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C3C6E4-E70A-4C0E-8056-0AD7042538C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5EC92E2-CC72-4EF9-B45A-1032D8F7DAC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DF64F1-7940-4CD3-A8C6-BD74C5AAB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262" y="535523"/>
            <a:ext cx="7284347" cy="13803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05C6F88-4513-4107-9CBF-0669D51EB16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19263" y="5739196"/>
            <a:ext cx="2368230" cy="2933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3FD90455-CFC1-464B-9FBC-C6B9CBC0F42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681349" y="5739196"/>
            <a:ext cx="2365889" cy="2933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578B5060-728E-48A6-9779-27583BBDA48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37720" y="5739196"/>
            <a:ext cx="2365889" cy="2933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4354537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36C1-5FC8-4162-AD6C-699E32D98A0F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92E2-CC72-4EF9-B45A-1032D8F7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10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re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EC3737-DC80-4920-9FDC-124927F98C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5EC92E2-CC72-4EF9-B45A-1032D8F7DAC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54DBBEF8-009C-4BE0-9D18-16ECF300634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19263" y="2588430"/>
            <a:ext cx="2368230" cy="62389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B8FC0271-1041-4E10-A525-3AAD4809D6D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681349" y="2588430"/>
            <a:ext cx="2365889" cy="6238942"/>
          </a:xfrm>
        </p:spPr>
        <p:txBody>
          <a:bodyPr/>
          <a:lstStyle>
            <a:lvl3pPr>
              <a:tabLst>
                <a:tab pos="108138" algn="l"/>
                <a:tab pos="216276" algn="l"/>
              </a:tabLs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AFB8DDE-9A18-4AFB-B092-5B1340961B5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37720" y="2588430"/>
            <a:ext cx="2365889" cy="62389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804130C-9D7C-4BF3-BC1B-45592CC64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263" y="535523"/>
            <a:ext cx="6703695" cy="13803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25524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DDA039DA-C997-4866-AF0E-83E809304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89258" y="9322647"/>
            <a:ext cx="1748790" cy="535517"/>
          </a:xfrm>
        </p:spPr>
        <p:txBody>
          <a:bodyPr/>
          <a:lstStyle/>
          <a:p>
            <a:fld id="{35EC92E2-CC72-4EF9-B45A-1032D8F7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02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6E152E-7D8E-4E31-81D0-D7F9B1198B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826038" cy="100584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5DD72F90-3359-4F1D-BE0F-B42003E7F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89258" y="9322647"/>
            <a:ext cx="1748790" cy="535517"/>
          </a:xfrm>
        </p:spPr>
        <p:txBody>
          <a:bodyPr/>
          <a:lstStyle/>
          <a:p>
            <a:fld id="{35EC92E2-CC72-4EF9-B45A-1032D8F7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183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ny Histo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24" hasCustomPrompt="1"/>
          </p:nvPr>
        </p:nvSpPr>
        <p:spPr>
          <a:xfrm>
            <a:off x="148046" y="288164"/>
            <a:ext cx="7457803" cy="9482073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638" b="1" i="0" cap="none" spc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234721"/>
            <a:ext cx="1748790" cy="53551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574" b="1" i="0" cap="all" spc="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35EC92E2-CC72-4EF9-B45A-1032D8F7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66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lco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23" hasCustomPrompt="1"/>
          </p:nvPr>
        </p:nvSpPr>
        <p:spPr>
          <a:xfrm>
            <a:off x="2722627" y="0"/>
            <a:ext cx="5049774" cy="10058400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4"/>
          </p:nvPr>
        </p:nvSpPr>
        <p:spPr>
          <a:xfrm>
            <a:off x="534353" y="9234721"/>
            <a:ext cx="1748790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5"/>
          </p:nvPr>
        </p:nvSpPr>
        <p:spPr>
          <a:xfrm>
            <a:off x="5489258" y="9234721"/>
            <a:ext cx="1748790" cy="535517"/>
          </a:xfrm>
          <a:prstGeom prst="rect">
            <a:avLst/>
          </a:prstGeom>
        </p:spPr>
        <p:txBody>
          <a:bodyPr/>
          <a:lstStyle/>
          <a:p>
            <a:fld id="{35EC92E2-CC72-4EF9-B45A-1032D8F7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17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23"/>
            <a:ext cx="6703695" cy="13803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80DFBB-0CF9-4978-9C66-E15B91688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lang="en-US" sz="574" b="1" i="0" cap="all" spc="0" baseline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35EC92E2-CC72-4EF9-B45A-1032D8F7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78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</p:sldLayoutIdLst>
  <p:txStyles>
    <p:titleStyle>
      <a:lvl1pPr algn="l" defTabSz="582945" rtl="0" eaLnBrk="1" latinLnBrk="0" hangingPunct="1">
        <a:lnSpc>
          <a:spcPct val="90000"/>
        </a:lnSpc>
        <a:spcBef>
          <a:spcPct val="0"/>
        </a:spcBef>
        <a:buNone/>
        <a:defRPr lang="en-US" sz="2805" b="0" i="0" kern="1200" cap="all" spc="32" baseline="0" dirty="0" smtClean="0">
          <a:solidFill>
            <a:schemeClr val="tx2"/>
          </a:solidFill>
          <a:latin typeface="Segoe UI" panose="020B0502040204020203" pitchFamily="34" charset="0"/>
          <a:ea typeface="Segoe UI Black" panose="020B0A02040204020203" pitchFamily="34" charset="0"/>
          <a:cs typeface="Segoe UI" panose="020B0502040204020203" pitchFamily="34" charset="0"/>
        </a:defRPr>
      </a:lvl1pPr>
    </p:titleStyle>
    <p:bodyStyle>
      <a:lvl1pPr marL="183178" indent="-183178" algn="l" defTabSz="582945" rtl="0" eaLnBrk="1" latinLnBrk="0" hangingPunct="1">
        <a:lnSpc>
          <a:spcPct val="100000"/>
        </a:lnSpc>
        <a:spcBef>
          <a:spcPts val="0"/>
        </a:spcBef>
        <a:spcAft>
          <a:spcPts val="383"/>
        </a:spcAft>
        <a:buFont typeface="Wingdings" panose="05000000000000000000" pitchFamily="2" charset="2"/>
        <a:buChar char="§"/>
        <a:defRPr lang="en-US" sz="2040" b="0" i="0" kern="1200" cap="none" spc="0" baseline="0" dirty="0" smtClean="0">
          <a:solidFill>
            <a:schemeClr val="tx2">
              <a:lumMod val="65000"/>
              <a:lumOff val="35000"/>
            </a:schemeClr>
          </a:solidFill>
          <a:latin typeface="Arial" panose="020B0604020202020204" pitchFamily="34" charset="0"/>
          <a:ea typeface="Segoe UI Black" panose="020B0A02040204020203" pitchFamily="34" charset="0"/>
          <a:cs typeface="Arial" panose="020B0604020202020204" pitchFamily="34" charset="0"/>
        </a:defRPr>
      </a:lvl1pPr>
      <a:lvl2pPr marL="365344" indent="-182166" algn="l" defTabSz="582945" rtl="0" eaLnBrk="1" latinLnBrk="0" hangingPunct="1">
        <a:lnSpc>
          <a:spcPct val="100000"/>
        </a:lnSpc>
        <a:spcBef>
          <a:spcPts val="0"/>
        </a:spcBef>
        <a:spcAft>
          <a:spcPts val="383"/>
        </a:spcAft>
        <a:buFont typeface="Wingdings" panose="05000000000000000000" pitchFamily="2" charset="2"/>
        <a:buChar char="§"/>
        <a:defRPr lang="en-US" sz="1785" b="0" i="0" kern="1200" cap="none" spc="0" baseline="0" dirty="0" smtClean="0">
          <a:solidFill>
            <a:schemeClr val="tx2">
              <a:lumMod val="65000"/>
              <a:lumOff val="35000"/>
            </a:schemeClr>
          </a:solidFill>
          <a:latin typeface="Arial" panose="020B0604020202020204" pitchFamily="34" charset="0"/>
          <a:ea typeface="Segoe UI Black" panose="020B0A02040204020203" pitchFamily="34" charset="0"/>
          <a:cs typeface="Arial" panose="020B0604020202020204" pitchFamily="34" charset="0"/>
        </a:defRPr>
      </a:lvl2pPr>
      <a:lvl3pPr marL="513100" indent="-147757" algn="l" defTabSz="582945" rtl="0" eaLnBrk="1" latinLnBrk="0" hangingPunct="1">
        <a:lnSpc>
          <a:spcPct val="100000"/>
        </a:lnSpc>
        <a:spcBef>
          <a:spcPts val="0"/>
        </a:spcBef>
        <a:spcAft>
          <a:spcPts val="383"/>
        </a:spcAft>
        <a:buFont typeface="Wingdings" panose="05000000000000000000" pitchFamily="2" charset="2"/>
        <a:buChar char="§"/>
        <a:defRPr lang="en-US" sz="1530" b="0" i="0" kern="1200" cap="none" spc="0" baseline="0" dirty="0" smtClean="0">
          <a:solidFill>
            <a:schemeClr val="tx2">
              <a:lumMod val="65000"/>
              <a:lumOff val="35000"/>
            </a:schemeClr>
          </a:solidFill>
          <a:latin typeface="Arial" panose="020B0604020202020204" pitchFamily="34" charset="0"/>
          <a:ea typeface="Segoe UI" panose="020B0502040204020203" pitchFamily="34" charset="0"/>
          <a:cs typeface="Arial" panose="020B0604020202020204" pitchFamily="34" charset="0"/>
        </a:defRPr>
      </a:lvl3pPr>
      <a:lvl4pPr marL="730687" indent="-147757" algn="l" defTabSz="582945" rtl="0" eaLnBrk="1" latinLnBrk="0" hangingPunct="1">
        <a:lnSpc>
          <a:spcPct val="100000"/>
        </a:lnSpc>
        <a:spcBef>
          <a:spcPts val="0"/>
        </a:spcBef>
        <a:spcAft>
          <a:spcPts val="383"/>
        </a:spcAft>
        <a:buFont typeface="Wingdings" panose="05000000000000000000" pitchFamily="2" charset="2"/>
        <a:buChar char="§"/>
        <a:defRPr sz="1275" b="0" i="0" kern="1200" spc="0" baseline="0">
          <a:solidFill>
            <a:schemeClr val="tx2">
              <a:lumMod val="65000"/>
              <a:lumOff val="35000"/>
            </a:schemeClr>
          </a:solidFill>
          <a:latin typeface="Arial" panose="020B0604020202020204" pitchFamily="34" charset="0"/>
          <a:ea typeface="Segoe UI Black" panose="020B0A02040204020203" pitchFamily="34" charset="0"/>
          <a:cs typeface="Arial" panose="020B0604020202020204" pitchFamily="34" charset="0"/>
        </a:defRPr>
      </a:lvl4pPr>
      <a:lvl5pPr marL="948274" indent="-182166" algn="l" defTabSz="582945" rtl="0" eaLnBrk="1" latinLnBrk="0" hangingPunct="1">
        <a:lnSpc>
          <a:spcPct val="100000"/>
        </a:lnSpc>
        <a:spcBef>
          <a:spcPts val="0"/>
        </a:spcBef>
        <a:spcAft>
          <a:spcPts val="383"/>
        </a:spcAft>
        <a:buFont typeface="Wingdings" panose="05000000000000000000" pitchFamily="2" charset="2"/>
        <a:buChar char="§"/>
        <a:defRPr lang="en-US" sz="1275" b="0" i="0" kern="1200" spc="0" baseline="0" dirty="0">
          <a:solidFill>
            <a:schemeClr val="tx2">
              <a:lumMod val="65000"/>
              <a:lumOff val="35000"/>
            </a:schemeClr>
          </a:solidFill>
          <a:latin typeface="Arial" panose="020B0604020202020204" pitchFamily="34" charset="0"/>
          <a:ea typeface="Segoe UI" panose="020B0502040204020203" pitchFamily="34" charset="0"/>
          <a:cs typeface="Arial" panose="020B0604020202020204" pitchFamily="34" charset="0"/>
        </a:defRPr>
      </a:lvl5pPr>
      <a:lvl6pPr marL="0" indent="0" algn="l" defTabSz="582945" rtl="0" eaLnBrk="1" latinLnBrk="0" hangingPunct="1">
        <a:lnSpc>
          <a:spcPct val="90000"/>
        </a:lnSpc>
        <a:spcBef>
          <a:spcPts val="319"/>
        </a:spcBef>
        <a:buFont typeface="Arial"/>
        <a:buNone/>
        <a:defRPr lang="en-US" sz="669" kern="1200" spc="64" dirty="0">
          <a:gradFill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  <a:latin typeface="Segoe UI" panose="020B0502040204020203" pitchFamily="34" charset="0"/>
          <a:ea typeface="Open Sans" panose="020B0606030504020204" pitchFamily="34" charset="0"/>
          <a:cs typeface="Segoe UI" panose="020B0502040204020203" pitchFamily="34" charset="0"/>
        </a:defRPr>
      </a:lvl6pPr>
      <a:lvl7pPr marL="1894570" indent="-145736" algn="l" defTabSz="582945" rtl="0" eaLnBrk="1" latinLnBrk="0" hangingPunct="1">
        <a:lnSpc>
          <a:spcPct val="90000"/>
        </a:lnSpc>
        <a:spcBef>
          <a:spcPts val="319"/>
        </a:spcBef>
        <a:buFont typeface="Arial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6042" indent="-145736" algn="l" defTabSz="582945" rtl="0" eaLnBrk="1" latinLnBrk="0" hangingPunct="1">
        <a:lnSpc>
          <a:spcPct val="90000"/>
        </a:lnSpc>
        <a:spcBef>
          <a:spcPts val="319"/>
        </a:spcBef>
        <a:buFont typeface="Arial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515" indent="-145736" algn="l" defTabSz="582945" rtl="0" eaLnBrk="1" latinLnBrk="0" hangingPunct="1">
        <a:lnSpc>
          <a:spcPct val="90000"/>
        </a:lnSpc>
        <a:spcBef>
          <a:spcPts val="319"/>
        </a:spcBef>
        <a:buFont typeface="Arial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45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72" algn="l" defTabSz="582945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45" algn="l" defTabSz="582945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417" algn="l" defTabSz="582945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89" algn="l" defTabSz="582945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61" algn="l" defTabSz="582945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834" algn="l" defTabSz="582945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306" algn="l" defTabSz="582945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78" algn="l" defTabSz="582945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9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541E4E0-8AA4-4218-AD16-818253A3069E}"/>
              </a:ext>
            </a:extLst>
          </p:cNvPr>
          <p:cNvSpPr/>
          <p:nvPr/>
        </p:nvSpPr>
        <p:spPr>
          <a:xfrm>
            <a:off x="200720" y="7922776"/>
            <a:ext cx="2648060" cy="192727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US" b="1" dirty="0">
                <a:solidFill>
                  <a:schemeClr val="tx1"/>
                </a:solidFill>
              </a:rPr>
              <a:t>Total Agency Budget: $623,984</a:t>
            </a:r>
          </a:p>
          <a:p>
            <a:pPr marL="742928" lvl="1" indent="-285750"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tx1"/>
              </a:solidFill>
            </a:endParaRPr>
          </a:p>
          <a:p>
            <a:pPr marL="742928" lvl="1" indent="-285750"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tx1"/>
              </a:solidFill>
            </a:endParaRPr>
          </a:p>
          <a:p>
            <a:pPr marL="742928" lvl="1" indent="-2857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</a:rPr>
              <a:t>General: $623,984</a:t>
            </a:r>
          </a:p>
          <a:p>
            <a:pPr lvl="1"/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6EF84D-1E45-4651-84F6-2645E01525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45" b="33023"/>
          <a:stretch/>
        </p:blipFill>
        <p:spPr>
          <a:xfrm>
            <a:off x="0" y="0"/>
            <a:ext cx="7772400" cy="115703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5673EC7-7969-4BE0-819B-854F2546273F}"/>
              </a:ext>
            </a:extLst>
          </p:cNvPr>
          <p:cNvSpPr/>
          <p:nvPr/>
        </p:nvSpPr>
        <p:spPr>
          <a:xfrm>
            <a:off x="0" y="1157038"/>
            <a:ext cx="7772400" cy="3540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North Dakota Ethics Commission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8913D44-033B-457A-B418-727D691726C4}"/>
              </a:ext>
            </a:extLst>
          </p:cNvPr>
          <p:cNvSpPr/>
          <p:nvPr/>
        </p:nvSpPr>
        <p:spPr>
          <a:xfrm>
            <a:off x="200722" y="1942767"/>
            <a:ext cx="2007219" cy="250587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1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Full-time Team Members</a:t>
            </a:r>
            <a:br>
              <a:rPr lang="en-US" sz="1200" dirty="0">
                <a:solidFill>
                  <a:schemeClr val="tx1"/>
                </a:solidFill>
              </a:rPr>
            </a:br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3000" b="1" dirty="0">
                <a:solidFill>
                  <a:schemeClr val="tx1"/>
                </a:solidFill>
              </a:rPr>
              <a:t>1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Temporary Team Members</a:t>
            </a:r>
            <a:br>
              <a:rPr lang="en-US" sz="1200" dirty="0">
                <a:solidFill>
                  <a:schemeClr val="tx1"/>
                </a:solidFill>
              </a:rPr>
            </a:br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3000" b="1" dirty="0">
                <a:solidFill>
                  <a:schemeClr val="tx1"/>
                </a:solidFill>
              </a:rPr>
              <a:t>5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Commissioners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6A93ED4-9B85-4552-A4CB-4FECFFBEC4C6}"/>
              </a:ext>
            </a:extLst>
          </p:cNvPr>
          <p:cNvSpPr/>
          <p:nvPr/>
        </p:nvSpPr>
        <p:spPr>
          <a:xfrm>
            <a:off x="2308302" y="1942766"/>
            <a:ext cx="5263375" cy="285449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US" sz="1300" b="1" dirty="0">
                <a:solidFill>
                  <a:schemeClr val="tx1"/>
                </a:solidFill>
              </a:rPr>
              <a:t>Mission: </a:t>
            </a:r>
            <a:r>
              <a:rPr lang="en-US" sz="1300" dirty="0">
                <a:solidFill>
                  <a:schemeClr val="tx1"/>
                </a:solidFill>
              </a:rPr>
              <a:t>The mission of the North Dakota Ethics Commission is to strengthen the confidence of the citizens of North Dakota in their Government by ensuring and promoting transparency and accountability.</a:t>
            </a:r>
          </a:p>
          <a:p>
            <a:pPr>
              <a:spcAft>
                <a:spcPts val="600"/>
              </a:spcAft>
            </a:pPr>
            <a:r>
              <a:rPr lang="en-US" sz="1300" b="1" dirty="0">
                <a:solidFill>
                  <a:schemeClr val="tx1"/>
                </a:solidFill>
              </a:rPr>
              <a:t>Vision: </a:t>
            </a:r>
            <a:r>
              <a:rPr lang="en-US" sz="1300" dirty="0">
                <a:solidFill>
                  <a:schemeClr val="tx1"/>
                </a:solidFill>
              </a:rPr>
              <a:t>Fulfilling the Commission’s mandate in Article XIV of the North Dakota Constitution. </a:t>
            </a:r>
          </a:p>
          <a:p>
            <a:pPr>
              <a:spcAft>
                <a:spcPts val="600"/>
              </a:spcAft>
            </a:pPr>
            <a:r>
              <a:rPr lang="en-US" sz="1300" b="1" dirty="0">
                <a:solidFill>
                  <a:schemeClr val="tx1"/>
                </a:solidFill>
              </a:rPr>
              <a:t>Values:  </a:t>
            </a:r>
            <a:r>
              <a:rPr lang="en-US" sz="1300" dirty="0">
                <a:solidFill>
                  <a:schemeClr val="tx1"/>
                </a:solidFill>
              </a:rPr>
              <a:t>Promote transparency and ethical behavior in Government.</a:t>
            </a:r>
          </a:p>
          <a:p>
            <a:pPr>
              <a:spcAft>
                <a:spcPts val="600"/>
              </a:spcAft>
            </a:pPr>
            <a:r>
              <a:rPr lang="en-US" sz="1300" b="1" dirty="0">
                <a:solidFill>
                  <a:schemeClr val="tx1"/>
                </a:solidFill>
              </a:rPr>
              <a:t>Goals/Objectives: </a:t>
            </a:r>
            <a:r>
              <a:rPr lang="en-US" sz="1300" dirty="0">
                <a:solidFill>
                  <a:schemeClr val="tx1"/>
                </a:solidFill>
              </a:rPr>
              <a:t>Establish a process for earlier communication and feedback from citizens as we continue to develop rules in accordance with Article XIV and NDCC 54-66.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BB73FDD-DF0D-421E-929C-EB03EACA4546}"/>
              </a:ext>
            </a:extLst>
          </p:cNvPr>
          <p:cNvSpPr/>
          <p:nvPr/>
        </p:nvSpPr>
        <p:spPr>
          <a:xfrm>
            <a:off x="545910" y="5463470"/>
            <a:ext cx="6812676" cy="200349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sz="1300" b="1" dirty="0">
              <a:solidFill>
                <a:schemeClr val="tx1"/>
              </a:solidFill>
            </a:endParaRPr>
          </a:p>
          <a:p>
            <a:endParaRPr lang="en-US" sz="1300" b="1" dirty="0">
              <a:solidFill>
                <a:schemeClr val="tx1"/>
              </a:solidFill>
            </a:endParaRPr>
          </a:p>
          <a:p>
            <a:r>
              <a:rPr lang="en-US" sz="1400" b="1" dirty="0">
                <a:solidFill>
                  <a:schemeClr val="tx1"/>
                </a:solidFill>
              </a:rPr>
              <a:t>We serve all citizens of North Dakota and strive to promote public awareness of the Commission’s roles and responsibilities through educational opportunities, advisory opinions and transparency. </a:t>
            </a:r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C16FB8-0FE9-41AC-A21A-A58ED0C89F6B}"/>
              </a:ext>
            </a:extLst>
          </p:cNvPr>
          <p:cNvSpPr txBox="1"/>
          <p:nvPr/>
        </p:nvSpPr>
        <p:spPr>
          <a:xfrm>
            <a:off x="200722" y="1604212"/>
            <a:ext cx="2007219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600" kern="1800" spc="100">
                <a:solidFill>
                  <a:schemeClr val="bg1"/>
                </a:solidFill>
              </a:rPr>
              <a:t>WHO WE ARE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05BF53-65CA-4880-BB26-BFF9693D602C}"/>
              </a:ext>
            </a:extLst>
          </p:cNvPr>
          <p:cNvSpPr txBox="1"/>
          <p:nvPr/>
        </p:nvSpPr>
        <p:spPr>
          <a:xfrm>
            <a:off x="2308302" y="1604212"/>
            <a:ext cx="5263375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600" kern="1800" spc="100">
                <a:solidFill>
                  <a:schemeClr val="bg1"/>
                </a:solidFill>
              </a:rPr>
              <a:t>WHAT WE’RE ABOUT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BA724F-B182-4754-85AB-290DDFCDA398}"/>
              </a:ext>
            </a:extLst>
          </p:cNvPr>
          <p:cNvSpPr txBox="1"/>
          <p:nvPr/>
        </p:nvSpPr>
        <p:spPr>
          <a:xfrm>
            <a:off x="266770" y="4961089"/>
            <a:ext cx="7370955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600" kern="1800" spc="100">
                <a:solidFill>
                  <a:schemeClr val="bg1"/>
                </a:solidFill>
              </a:rPr>
              <a:t>WHO WE SERVE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5974030-4814-4222-8320-DCBB7242EF1C}"/>
              </a:ext>
            </a:extLst>
          </p:cNvPr>
          <p:cNvSpPr txBox="1"/>
          <p:nvPr/>
        </p:nvSpPr>
        <p:spPr>
          <a:xfrm>
            <a:off x="200721" y="7584222"/>
            <a:ext cx="7370955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600" kern="1800" spc="100">
                <a:solidFill>
                  <a:schemeClr val="bg1"/>
                </a:solidFill>
              </a:rPr>
              <a:t>HOW WE DO IT</a:t>
            </a:r>
          </a:p>
        </p:txBody>
      </p: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87EBEBCC-5AEA-4C8A-ADB9-472CB56760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9595939"/>
              </p:ext>
            </p:extLst>
          </p:nvPr>
        </p:nvGraphicFramePr>
        <p:xfrm>
          <a:off x="3199181" y="7711195"/>
          <a:ext cx="4159405" cy="2432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9EE5F25-EA3B-4720-8F5B-CDE7FA119971}"/>
              </a:ext>
            </a:extLst>
          </p:cNvPr>
          <p:cNvSpPr txBox="1"/>
          <p:nvPr/>
        </p:nvSpPr>
        <p:spPr>
          <a:xfrm>
            <a:off x="6465272" y="8020658"/>
            <a:ext cx="9697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/>
              <a:t>In Millions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BE82460-0E45-48AC-BE91-1FF119B82087}"/>
              </a:ext>
            </a:extLst>
          </p:cNvPr>
          <p:cNvSpPr/>
          <p:nvPr/>
        </p:nvSpPr>
        <p:spPr>
          <a:xfrm>
            <a:off x="3722970" y="5331051"/>
            <a:ext cx="519751" cy="5197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Graphic 30" descr="Users with solid fill">
            <a:extLst>
              <a:ext uri="{FF2B5EF4-FFF2-40B4-BE49-F238E27FC236}">
                <a16:creationId xmlns:a16="http://schemas.microsoft.com/office/drawing/2014/main" id="{1994E876-ED20-4C51-A4D3-D92AEDB6AA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22970" y="5361650"/>
            <a:ext cx="458553" cy="45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86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9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39DE730-522A-4DF6-A26F-FC22FD346D73}"/>
              </a:ext>
            </a:extLst>
          </p:cNvPr>
          <p:cNvSpPr/>
          <p:nvPr/>
        </p:nvSpPr>
        <p:spPr>
          <a:xfrm>
            <a:off x="4372007" y="4547519"/>
            <a:ext cx="3169808" cy="80324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t" anchorCtr="0"/>
          <a:lstStyle/>
          <a:p>
            <a:r>
              <a:rPr lang="en-US" sz="1300" b="1" dirty="0">
                <a:solidFill>
                  <a:schemeClr val="tx1"/>
                </a:solidFill>
              </a:rPr>
              <a:t>Transparency</a:t>
            </a:r>
            <a:br>
              <a:rPr lang="en-US" sz="1300" dirty="0">
                <a:solidFill>
                  <a:schemeClr val="tx1"/>
                </a:solidFill>
              </a:rPr>
            </a:br>
            <a:r>
              <a:rPr lang="en-US" sz="1300" dirty="0">
                <a:solidFill>
                  <a:schemeClr val="tx1"/>
                </a:solidFill>
              </a:rPr>
              <a:t>The Commission encourages transparency in rules and education to  promote trust in government.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673EC7-7969-4BE0-819B-854F2546273F}"/>
              </a:ext>
            </a:extLst>
          </p:cNvPr>
          <p:cNvSpPr/>
          <p:nvPr/>
        </p:nvSpPr>
        <p:spPr>
          <a:xfrm>
            <a:off x="0" y="150550"/>
            <a:ext cx="7772400" cy="3540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North Dakota Ethics Commission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BB73FDD-DF0D-421E-929C-EB03EACA4546}"/>
              </a:ext>
            </a:extLst>
          </p:cNvPr>
          <p:cNvSpPr/>
          <p:nvPr/>
        </p:nvSpPr>
        <p:spPr>
          <a:xfrm>
            <a:off x="200721" y="960972"/>
            <a:ext cx="2286000" cy="129576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300" b="1" dirty="0">
                <a:solidFill>
                  <a:schemeClr val="tx1"/>
                </a:solidFill>
              </a:rPr>
              <a:t>Rules Development – The Commission has finalized Complaint Rules and Gift Rules and we are in the process of establishing Conflict of Interest Rules.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BA724F-B182-4754-85AB-290DDFCDA398}"/>
              </a:ext>
            </a:extLst>
          </p:cNvPr>
          <p:cNvSpPr txBox="1"/>
          <p:nvPr/>
        </p:nvSpPr>
        <p:spPr>
          <a:xfrm>
            <a:off x="200721" y="627858"/>
            <a:ext cx="7370955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600" kern="1800" spc="100">
                <a:solidFill>
                  <a:schemeClr val="bg1"/>
                </a:solidFill>
              </a:rPr>
              <a:t>WHAT WE’RE PROUD OF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5974030-4814-4222-8320-DCBB7242EF1C}"/>
              </a:ext>
            </a:extLst>
          </p:cNvPr>
          <p:cNvSpPr txBox="1"/>
          <p:nvPr/>
        </p:nvSpPr>
        <p:spPr>
          <a:xfrm>
            <a:off x="153740" y="7333502"/>
            <a:ext cx="7370955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600" kern="1800" spc="100" dirty="0">
                <a:solidFill>
                  <a:schemeClr val="bg1"/>
                </a:solidFill>
              </a:rPr>
              <a:t>HOW WE MEASURE SUCCESS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B35195-5AD1-4E1A-A877-E15FCB970937}"/>
              </a:ext>
            </a:extLst>
          </p:cNvPr>
          <p:cNvSpPr txBox="1"/>
          <p:nvPr/>
        </p:nvSpPr>
        <p:spPr>
          <a:xfrm>
            <a:off x="200721" y="4090407"/>
            <a:ext cx="7370955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600" kern="1800" spc="100">
                <a:solidFill>
                  <a:schemeClr val="bg1"/>
                </a:solidFill>
              </a:rPr>
              <a:t>WHAT WE DO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A7ED6B-931F-42CC-8AC4-4484A903732B}"/>
              </a:ext>
            </a:extLst>
          </p:cNvPr>
          <p:cNvSpPr/>
          <p:nvPr/>
        </p:nvSpPr>
        <p:spPr>
          <a:xfrm>
            <a:off x="2743198" y="968972"/>
            <a:ext cx="2286000" cy="129576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796E6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Advisory Opinions – Worked with the Legislature to authorize issuance of advisory opinions.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796E66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F28B76-2E7E-45B8-B993-6AF00645633A}"/>
              </a:ext>
            </a:extLst>
          </p:cNvPr>
          <p:cNvSpPr/>
          <p:nvPr/>
        </p:nvSpPr>
        <p:spPr>
          <a:xfrm>
            <a:off x="5285676" y="972896"/>
            <a:ext cx="2286000" cy="129576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796E6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Public Awareness – Numerous public presentations to provide education of our mission and jurisdiction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796E6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.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5C8A0BC-9299-4B5E-815F-6FD5CCE4E62A}"/>
              </a:ext>
            </a:extLst>
          </p:cNvPr>
          <p:cNvSpPr/>
          <p:nvPr/>
        </p:nvSpPr>
        <p:spPr>
          <a:xfrm>
            <a:off x="4086918" y="2423239"/>
            <a:ext cx="1427358" cy="14120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Training</a:t>
            </a:r>
          </a:p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26</a:t>
            </a:r>
          </a:p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white"/>
                </a:solidFill>
                <a:latin typeface="Segoe UI"/>
              </a:rPr>
              <a:t>Training Sessions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628A86B-F52A-4C6F-A3C5-23ED9B264471}"/>
              </a:ext>
            </a:extLst>
          </p:cNvPr>
          <p:cNvSpPr/>
          <p:nvPr/>
        </p:nvSpPr>
        <p:spPr>
          <a:xfrm>
            <a:off x="5778027" y="2381756"/>
            <a:ext cx="1427358" cy="14273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Meeting Notices</a:t>
            </a:r>
          </a:p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52</a:t>
            </a:r>
          </a:p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white"/>
                </a:solidFill>
                <a:latin typeface="Segoe UI"/>
              </a:rPr>
              <a:t>Guidance &amp; Awareness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1C2BF2C-655A-4541-9190-41272B62C1C0}"/>
              </a:ext>
            </a:extLst>
          </p:cNvPr>
          <p:cNvSpPr/>
          <p:nvPr/>
        </p:nvSpPr>
        <p:spPr>
          <a:xfrm>
            <a:off x="3933910" y="4548609"/>
            <a:ext cx="805603" cy="80560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91BBA54-BC40-4F95-B060-239BE79D463A}"/>
              </a:ext>
            </a:extLst>
          </p:cNvPr>
          <p:cNvSpPr/>
          <p:nvPr/>
        </p:nvSpPr>
        <p:spPr>
          <a:xfrm>
            <a:off x="669410" y="4539700"/>
            <a:ext cx="3169808" cy="80324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t" anchorCtr="0"/>
          <a:lstStyle/>
          <a:p>
            <a:r>
              <a:rPr lang="en-US" sz="1300" b="1" dirty="0">
                <a:solidFill>
                  <a:schemeClr val="tx1"/>
                </a:solidFill>
              </a:rPr>
              <a:t>Accountability</a:t>
            </a:r>
          </a:p>
          <a:p>
            <a:r>
              <a:rPr lang="en-US" sz="1300" dirty="0">
                <a:solidFill>
                  <a:schemeClr val="tx1"/>
                </a:solidFill>
              </a:rPr>
              <a:t>Receive, resolve and investigate complaints against lawmakers, state elected officials and candidates for office.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47C3FD6-FF6B-435D-9B0F-9AB21020F547}"/>
              </a:ext>
            </a:extLst>
          </p:cNvPr>
          <p:cNvSpPr/>
          <p:nvPr/>
        </p:nvSpPr>
        <p:spPr>
          <a:xfrm>
            <a:off x="231313" y="4540790"/>
            <a:ext cx="805603" cy="80560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Graphic 29" descr="First aid kit with solid fill">
            <a:extLst>
              <a:ext uri="{FF2B5EF4-FFF2-40B4-BE49-F238E27FC236}">
                <a16:creationId xmlns:a16="http://schemas.microsoft.com/office/drawing/2014/main" id="{C17AE21A-3FF2-4752-B273-7B5E41D18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4439" y="4679921"/>
            <a:ext cx="537349" cy="537349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E4B8680B-D0C2-4230-9C88-C7FA7110EE36}"/>
              </a:ext>
            </a:extLst>
          </p:cNvPr>
          <p:cNvSpPr/>
          <p:nvPr/>
        </p:nvSpPr>
        <p:spPr>
          <a:xfrm>
            <a:off x="642615" y="5577558"/>
            <a:ext cx="3169808" cy="80324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t" anchorCtr="0"/>
          <a:lstStyle/>
          <a:p>
            <a:r>
              <a:rPr lang="en-US" sz="1300" b="1" dirty="0">
                <a:solidFill>
                  <a:schemeClr val="tx1"/>
                </a:solidFill>
              </a:rPr>
              <a:t>Education</a:t>
            </a:r>
            <a:br>
              <a:rPr lang="en-US" sz="1300" dirty="0">
                <a:solidFill>
                  <a:schemeClr val="tx1"/>
                </a:solidFill>
              </a:rPr>
            </a:br>
            <a:r>
              <a:rPr lang="en-US" sz="1300" dirty="0">
                <a:solidFill>
                  <a:schemeClr val="tx1"/>
                </a:solidFill>
              </a:rPr>
              <a:t>Provide one-on-one and group presentations for public awareness.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B53C393-170A-4889-9F68-B5B172F94983}"/>
              </a:ext>
            </a:extLst>
          </p:cNvPr>
          <p:cNvSpPr/>
          <p:nvPr/>
        </p:nvSpPr>
        <p:spPr>
          <a:xfrm>
            <a:off x="232163" y="5468714"/>
            <a:ext cx="805603" cy="80560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27DB5E7-37A2-4955-AAA3-F24A64FB57A2}"/>
              </a:ext>
            </a:extLst>
          </p:cNvPr>
          <p:cNvSpPr/>
          <p:nvPr/>
        </p:nvSpPr>
        <p:spPr>
          <a:xfrm>
            <a:off x="4372007" y="5512715"/>
            <a:ext cx="3169808" cy="89553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t" anchorCtr="0"/>
          <a:lstStyle/>
          <a:p>
            <a:r>
              <a:rPr lang="en-US" sz="1300" b="1" dirty="0">
                <a:solidFill>
                  <a:schemeClr val="tx1"/>
                </a:solidFill>
              </a:rPr>
              <a:t>Rules Development</a:t>
            </a:r>
            <a:br>
              <a:rPr lang="en-US" sz="1300" dirty="0">
                <a:solidFill>
                  <a:schemeClr val="tx1"/>
                </a:solidFill>
              </a:rPr>
            </a:br>
            <a:r>
              <a:rPr lang="en-US" sz="1300" dirty="0">
                <a:solidFill>
                  <a:schemeClr val="tx1"/>
                </a:solidFill>
              </a:rPr>
              <a:t>Drafted and adopted rules relating to gifts and complaints.  Working on conflict of interest rules.  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A6E4070-942E-484A-8298-5D45474AC67D}"/>
              </a:ext>
            </a:extLst>
          </p:cNvPr>
          <p:cNvSpPr/>
          <p:nvPr/>
        </p:nvSpPr>
        <p:spPr>
          <a:xfrm>
            <a:off x="3933910" y="5513806"/>
            <a:ext cx="805603" cy="80560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0CC59DB-C5B7-4810-9DC2-880C2E20D442}"/>
              </a:ext>
            </a:extLst>
          </p:cNvPr>
          <p:cNvSpPr/>
          <p:nvPr/>
        </p:nvSpPr>
        <p:spPr>
          <a:xfrm>
            <a:off x="716394" y="6436274"/>
            <a:ext cx="3169808" cy="80324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t" anchorCtr="0"/>
          <a:lstStyle/>
          <a:p>
            <a:r>
              <a:rPr lang="en-US" sz="1300" b="1" dirty="0">
                <a:solidFill>
                  <a:schemeClr val="tx1"/>
                </a:solidFill>
              </a:rPr>
              <a:t>Informal Resolution</a:t>
            </a:r>
            <a:br>
              <a:rPr lang="en-US" sz="1300" dirty="0">
                <a:solidFill>
                  <a:schemeClr val="tx1"/>
                </a:solidFill>
              </a:rPr>
            </a:br>
            <a:r>
              <a:rPr lang="en-US" sz="1300" dirty="0">
                <a:solidFill>
                  <a:schemeClr val="tx1"/>
                </a:solidFill>
              </a:rPr>
              <a:t>Provide guidance that educates and prevents escalation to formal complaints.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45AE869-86B8-4C95-AF46-EC9F25DD9BF2}"/>
              </a:ext>
            </a:extLst>
          </p:cNvPr>
          <p:cNvSpPr/>
          <p:nvPr/>
        </p:nvSpPr>
        <p:spPr>
          <a:xfrm>
            <a:off x="278297" y="6437364"/>
            <a:ext cx="805603" cy="80560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3F51270-A0B2-467A-8A84-7907AD22A5F1}"/>
              </a:ext>
            </a:extLst>
          </p:cNvPr>
          <p:cNvSpPr/>
          <p:nvPr/>
        </p:nvSpPr>
        <p:spPr>
          <a:xfrm>
            <a:off x="4372007" y="6436274"/>
            <a:ext cx="3169808" cy="80324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t" anchorCtr="0"/>
          <a:lstStyle/>
          <a:p>
            <a:r>
              <a:rPr lang="en-US" sz="1300" b="1" dirty="0">
                <a:solidFill>
                  <a:schemeClr val="tx1"/>
                </a:solidFill>
              </a:rPr>
              <a:t>Advisory Opinions</a:t>
            </a:r>
            <a:br>
              <a:rPr lang="en-US" sz="1300" dirty="0">
                <a:solidFill>
                  <a:schemeClr val="tx1"/>
                </a:solidFill>
              </a:rPr>
            </a:br>
            <a:r>
              <a:rPr lang="en-US" sz="1300" dirty="0">
                <a:solidFill>
                  <a:schemeClr val="tx1"/>
                </a:solidFill>
              </a:rPr>
              <a:t>Provide written formal advisory opinions to interpret the ethics laws, rules and Article XIV.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F34E2B7-7D48-446D-B99D-3594CBC39450}"/>
              </a:ext>
            </a:extLst>
          </p:cNvPr>
          <p:cNvSpPr/>
          <p:nvPr/>
        </p:nvSpPr>
        <p:spPr>
          <a:xfrm>
            <a:off x="3933910" y="6437364"/>
            <a:ext cx="805603" cy="80560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Apple with solid fill">
            <a:extLst>
              <a:ext uri="{FF2B5EF4-FFF2-40B4-BE49-F238E27FC236}">
                <a16:creationId xmlns:a16="http://schemas.microsoft.com/office/drawing/2014/main" id="{DCDBF8AF-2A49-40D0-9DA1-8BCF5BF9EE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3070" y="5505987"/>
            <a:ext cx="602087" cy="602087"/>
          </a:xfrm>
          <a:prstGeom prst="rect">
            <a:avLst/>
          </a:prstGeom>
        </p:spPr>
      </p:pic>
      <p:pic>
        <p:nvPicPr>
          <p:cNvPr id="44" name="Graphic 43" descr="Gavel with solid fill">
            <a:extLst>
              <a:ext uri="{FF2B5EF4-FFF2-40B4-BE49-F238E27FC236}">
                <a16:creationId xmlns:a16="http://schemas.microsoft.com/office/drawing/2014/main" id="{5F7019FA-A0DC-433B-BA0F-162CFCF7A6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55009" y="4632417"/>
            <a:ext cx="584853" cy="584853"/>
          </a:xfrm>
          <a:prstGeom prst="rect">
            <a:avLst/>
          </a:prstGeom>
        </p:spPr>
      </p:pic>
      <p:pic>
        <p:nvPicPr>
          <p:cNvPr id="46" name="Graphic 45" descr="Building with solid fill">
            <a:extLst>
              <a:ext uri="{FF2B5EF4-FFF2-40B4-BE49-F238E27FC236}">
                <a16:creationId xmlns:a16="http://schemas.microsoft.com/office/drawing/2014/main" id="{F6AE0797-EDFA-48E4-A493-E2F226A6B1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61577" y="6596558"/>
            <a:ext cx="550268" cy="550268"/>
          </a:xfrm>
          <a:prstGeom prst="rect">
            <a:avLst/>
          </a:prstGeom>
        </p:spPr>
      </p:pic>
      <p:pic>
        <p:nvPicPr>
          <p:cNvPr id="48" name="Graphic 47" descr="Connections with solid fill">
            <a:extLst>
              <a:ext uri="{FF2B5EF4-FFF2-40B4-BE49-F238E27FC236}">
                <a16:creationId xmlns:a16="http://schemas.microsoft.com/office/drawing/2014/main" id="{136523EF-BCC2-464F-B98E-37182182D3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11411" y="5638599"/>
            <a:ext cx="536165" cy="536165"/>
          </a:xfrm>
          <a:prstGeom prst="rect">
            <a:avLst/>
          </a:prstGeom>
        </p:spPr>
      </p:pic>
      <p:pic>
        <p:nvPicPr>
          <p:cNvPr id="50" name="Graphic 49" descr="House with solid fill">
            <a:extLst>
              <a:ext uri="{FF2B5EF4-FFF2-40B4-BE49-F238E27FC236}">
                <a16:creationId xmlns:a16="http://schemas.microsoft.com/office/drawing/2014/main" id="{6C489824-11E3-4523-95B3-E25C0523358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17406" y="6568200"/>
            <a:ext cx="550268" cy="550268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33A2F105-7439-400F-8307-68F95B3CBA21}"/>
              </a:ext>
            </a:extLst>
          </p:cNvPr>
          <p:cNvSpPr/>
          <p:nvPr/>
        </p:nvSpPr>
        <p:spPr>
          <a:xfrm>
            <a:off x="220771" y="7885018"/>
            <a:ext cx="1847088" cy="2041607"/>
          </a:xfrm>
          <a:prstGeom prst="rect">
            <a:avLst/>
          </a:prstGeom>
          <a:solidFill>
            <a:schemeClr val="accent2">
              <a:alpha val="28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300" b="1" dirty="0">
                <a:solidFill>
                  <a:schemeClr val="tx1"/>
                </a:solidFill>
              </a:rPr>
              <a:t>Meeting deadlines in Article XIV for adoption of rules such as gifts and complaints.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0832C11-3B41-46DC-B01C-0BF1B5A6CCC9}"/>
              </a:ext>
            </a:extLst>
          </p:cNvPr>
          <p:cNvSpPr/>
          <p:nvPr/>
        </p:nvSpPr>
        <p:spPr>
          <a:xfrm>
            <a:off x="4299625" y="7903796"/>
            <a:ext cx="2903125" cy="2041607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300" b="1" dirty="0">
                <a:solidFill>
                  <a:schemeClr val="tx1"/>
                </a:solidFill>
              </a:rPr>
              <a:t>Continue to educate through presentations and website and address any citizen concerns or ideas for </a:t>
            </a:r>
            <a:r>
              <a:rPr lang="en-US" sz="1300" b="1">
                <a:solidFill>
                  <a:schemeClr val="tx1"/>
                </a:solidFill>
              </a:rPr>
              <a:t>continual improvement.  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BB4353A-1AA3-4059-ABC8-E3B84482BCDE}"/>
              </a:ext>
            </a:extLst>
          </p:cNvPr>
          <p:cNvSpPr/>
          <p:nvPr/>
        </p:nvSpPr>
        <p:spPr>
          <a:xfrm>
            <a:off x="278297" y="2513351"/>
            <a:ext cx="2286000" cy="129576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796E6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Public Website – Established a public website in April 2020 with continuous improvements in informational data and transparency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796E66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0778445-F617-45D9-8CC1-A332888570D0}"/>
              </a:ext>
            </a:extLst>
          </p:cNvPr>
          <p:cNvSpPr/>
          <p:nvPr/>
        </p:nvSpPr>
        <p:spPr>
          <a:xfrm>
            <a:off x="2506552" y="2385966"/>
            <a:ext cx="1427358" cy="14120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Complaints</a:t>
            </a:r>
          </a:p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14</a:t>
            </a:r>
          </a:p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white"/>
                </a:solidFill>
                <a:latin typeface="Segoe UI"/>
              </a:rPr>
              <a:t>Receive, Resolve &amp; investigate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9363E74-49B0-458B-9E4A-50DF0034EDD3}"/>
              </a:ext>
            </a:extLst>
          </p:cNvPr>
          <p:cNvSpPr/>
          <p:nvPr/>
        </p:nvSpPr>
        <p:spPr>
          <a:xfrm>
            <a:off x="2086590" y="7885018"/>
            <a:ext cx="2213035" cy="2041607"/>
          </a:xfrm>
          <a:prstGeom prst="rect">
            <a:avLst/>
          </a:prstGeom>
          <a:solidFill>
            <a:schemeClr val="accent2">
              <a:alpha val="28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300" b="1" dirty="0">
                <a:solidFill>
                  <a:schemeClr val="tx1"/>
                </a:solidFill>
              </a:rPr>
              <a:t>Work with Legislature and interested parties to submit and pass legislation to support Commission’s constitutional mandates and budget.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46493"/>
      </p:ext>
    </p:extLst>
  </p:cSld>
  <p:clrMapOvr>
    <a:masterClrMapping/>
  </p:clrMapOvr>
</p:sld>
</file>

<file path=ppt/theme/theme1.xml><?xml version="1.0" encoding="utf-8"?>
<a:theme xmlns:a="http://schemas.openxmlformats.org/drawingml/2006/main" name="Be Legendary Microsoft Theme">
  <a:themeElements>
    <a:clrScheme name="Custom 1">
      <a:dk1>
        <a:srgbClr val="796E66"/>
      </a:dk1>
      <a:lt1>
        <a:sysClr val="window" lastClr="FFFFFF"/>
      </a:lt1>
      <a:dk2>
        <a:srgbClr val="000000"/>
      </a:dk2>
      <a:lt2>
        <a:srgbClr val="B6B0A2"/>
      </a:lt2>
      <a:accent1>
        <a:srgbClr val="D34727"/>
      </a:accent1>
      <a:accent2>
        <a:srgbClr val="087482"/>
      </a:accent2>
      <a:accent3>
        <a:srgbClr val="FAA21B"/>
      </a:accent3>
      <a:accent4>
        <a:srgbClr val="049FDA"/>
      </a:accent4>
      <a:accent5>
        <a:srgbClr val="709749"/>
      </a:accent5>
      <a:accent6>
        <a:srgbClr val="B3BD35"/>
      </a:accent6>
      <a:hlink>
        <a:srgbClr val="000000"/>
      </a:hlink>
      <a:folHlink>
        <a:srgbClr val="087782"/>
      </a:folHlink>
    </a:clrScheme>
    <a:fontScheme name="MS Fonts 2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 Legendary Microsoft Theme" id="{9325B322-1CBD-4433-9D03-F1906AB6315A}" vid="{3584CEC6-C6E0-4FAF-A6F5-77FB42B85FB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FFDC36590C17448F7F741FC9E1F91E" ma:contentTypeVersion="13" ma:contentTypeDescription="Create a new document." ma:contentTypeScope="" ma:versionID="ea2bb4a9f32505569dbbb0d2364a5886">
  <xsd:schema xmlns:xsd="http://www.w3.org/2001/XMLSchema" xmlns:xs="http://www.w3.org/2001/XMLSchema" xmlns:p="http://schemas.microsoft.com/office/2006/metadata/properties" xmlns:ns2="fd3b6025-9b6c-473c-b217-b220f2423dc1" xmlns:ns3="9712c982-67b2-4cd1-a7f9-d503eb991f5e" targetNamespace="http://schemas.microsoft.com/office/2006/metadata/properties" ma:root="true" ma:fieldsID="0162f101a2c88d7cfec9792c48f6b454" ns2:_="" ns3:_="">
    <xsd:import namespace="fd3b6025-9b6c-473c-b217-b220f2423dc1"/>
    <xsd:import namespace="9712c982-67b2-4cd1-a7f9-d503eb991f5e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3b6025-9b6c-473c-b217-b220f2423dc1" elementFormDefault="qualified">
    <xsd:import namespace="http://schemas.microsoft.com/office/2006/documentManagement/types"/>
    <xsd:import namespace="http://schemas.microsoft.com/office/infopath/2007/PartnerControls"/>
    <xsd:element name="Category" ma:index="4" nillable="true" ma:displayName="Category" ma:format="Dropdown" ma:internalName="Category" ma:readOnly="false">
      <xsd:simpleType>
        <xsd:restriction base="dms:Choice">
          <xsd:enumeration value="Capitol Complex Policies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12c982-67b2-4cd1-a7f9-d503eb991f5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fd3b6025-9b6c-473c-b217-b220f2423dc1" xsi:nil="true"/>
  </documentManagement>
</p:properties>
</file>

<file path=customXml/itemProps1.xml><?xml version="1.0" encoding="utf-8"?>
<ds:datastoreItem xmlns:ds="http://schemas.openxmlformats.org/officeDocument/2006/customXml" ds:itemID="{8D015059-F50C-40CC-927E-90DF744CF3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4D1908-3292-43A7-A0E0-A00802163C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3b6025-9b6c-473c-b217-b220f2423dc1"/>
    <ds:schemaRef ds:uri="9712c982-67b2-4cd1-a7f9-d503eb991f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640219-13EB-4AAF-9E8C-7BF63B39D5CC}">
  <ds:schemaRefs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9712c982-67b2-4cd1-a7f9-d503eb991f5e"/>
    <ds:schemaRef ds:uri="fd3b6025-9b6c-473c-b217-b220f2423dc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 Legendary Microsoft Theme</Template>
  <TotalTime>4196</TotalTime>
  <Words>419</Words>
  <Application>Microsoft Office PowerPoint</Application>
  <PresentationFormat>Custom</PresentationFormat>
  <Paragraphs>51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Muli Black</vt:lpstr>
      <vt:lpstr>Segoe UI</vt:lpstr>
      <vt:lpstr>Segoe UI Black</vt:lpstr>
      <vt:lpstr>Wingdings</vt:lpstr>
      <vt:lpstr>Be Legendary Microsoft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Raab, Jen A.</dc:creator>
  <cp:lastModifiedBy>Gaugler, Holly A.</cp:lastModifiedBy>
  <cp:revision>33</cp:revision>
  <cp:lastPrinted>2022-01-03T21:22:08Z</cp:lastPrinted>
  <dcterms:created xsi:type="dcterms:W3CDTF">2021-11-01T19:46:23Z</dcterms:created>
  <dcterms:modified xsi:type="dcterms:W3CDTF">2022-01-11T15:23:12Z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0x010100EDFFDC36590C17448F7F741FC9E1F91E</vt:lpwstr>
  </property>
</Properties>
</file>